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nva Sans" panose="020B0503030501040103" pitchFamily="34" charset="0"/>
      <p:regular r:id="rId17"/>
    </p:embeddedFont>
    <p:embeddedFont>
      <p:font typeface="Canva Sans Bold" panose="020B0803030501040103" pitchFamily="34" charset="0"/>
      <p:regular r:id="rId18"/>
      <p:bold r:id="rId19"/>
    </p:embeddedFont>
    <p:embeddedFont>
      <p:font typeface="Canva Sans Medium" panose="020B0603030501040103" pitchFamily="34" charset="0"/>
      <p:regular r:id="rId20"/>
    </p:embeddedFont>
    <p:embeddedFont>
      <p:font typeface="Rig Solid Medium Fill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95" autoAdjust="0"/>
  </p:normalViewPr>
  <p:slideViewPr>
    <p:cSldViewPr>
      <p:cViewPr varScale="1">
        <p:scale>
          <a:sx n="72" d="100"/>
          <a:sy n="72" d="100"/>
        </p:scale>
        <p:origin x="760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pygame.org/doc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61710" y="209627"/>
            <a:ext cx="5617426" cy="4103577"/>
          </a:xfrm>
          <a:custGeom>
            <a:avLst/>
            <a:gdLst/>
            <a:ahLst/>
            <a:cxnLst/>
            <a:rect l="l" t="t" r="r" b="b"/>
            <a:pathLst>
              <a:path w="5617426" h="4103577">
                <a:moveTo>
                  <a:pt x="0" y="0"/>
                </a:moveTo>
                <a:lnTo>
                  <a:pt x="5617427" y="0"/>
                </a:lnTo>
                <a:lnTo>
                  <a:pt x="5617427" y="4103578"/>
                </a:lnTo>
                <a:lnTo>
                  <a:pt x="0" y="4103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957038" y="6002704"/>
            <a:ext cx="4021858" cy="4284296"/>
          </a:xfrm>
          <a:custGeom>
            <a:avLst/>
            <a:gdLst/>
            <a:ahLst/>
            <a:cxnLst/>
            <a:rect l="l" t="t" r="r" b="b"/>
            <a:pathLst>
              <a:path w="4021858" h="4284296">
                <a:moveTo>
                  <a:pt x="0" y="0"/>
                </a:moveTo>
                <a:lnTo>
                  <a:pt x="4021858" y="0"/>
                </a:lnTo>
                <a:lnTo>
                  <a:pt x="4021858" y="4284296"/>
                </a:lnTo>
                <a:lnTo>
                  <a:pt x="0" y="4284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214854" y="6002704"/>
            <a:ext cx="4073146" cy="4284296"/>
          </a:xfrm>
          <a:custGeom>
            <a:avLst/>
            <a:gdLst/>
            <a:ahLst/>
            <a:cxnLst/>
            <a:rect l="l" t="t" r="r" b="b"/>
            <a:pathLst>
              <a:path w="4073146" h="4284296">
                <a:moveTo>
                  <a:pt x="0" y="0"/>
                </a:moveTo>
                <a:lnTo>
                  <a:pt x="4073146" y="0"/>
                </a:lnTo>
                <a:lnTo>
                  <a:pt x="4073146" y="4284296"/>
                </a:lnTo>
                <a:lnTo>
                  <a:pt x="0" y="4284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76300"/>
            <a:ext cx="8115300" cy="138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30"/>
              </a:lnSpc>
            </a:pPr>
            <a:r>
              <a:rPr lang="en-US" sz="8092">
                <a:solidFill>
                  <a:srgbClr val="3CACAE"/>
                </a:solidFill>
                <a:latin typeface="Rig Solid Medium Fill"/>
              </a:rPr>
              <a:t>Team 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78985" y="1900999"/>
            <a:ext cx="5378053" cy="66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  <a:spcBef>
                <a:spcPct val="0"/>
              </a:spcBef>
            </a:pPr>
            <a:r>
              <a:rPr lang="en-US" sz="3870">
                <a:solidFill>
                  <a:srgbClr val="C26DBC"/>
                </a:solidFill>
                <a:latin typeface="Rig Solid Medium Fill"/>
              </a:rPr>
              <a:t> TicTacToe AI_Game:</a:t>
            </a:r>
          </a:p>
        </p:txBody>
      </p:sp>
      <p:sp>
        <p:nvSpPr>
          <p:cNvPr id="7" name="AutoShape 7"/>
          <p:cNvSpPr/>
          <p:nvPr/>
        </p:nvSpPr>
        <p:spPr>
          <a:xfrm flipH="1">
            <a:off x="9967967" y="4313205"/>
            <a:ext cx="3702456" cy="16895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flipV="1">
            <a:off x="11978896" y="8144852"/>
            <a:ext cx="223595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TextBox 9"/>
          <p:cNvSpPr txBox="1"/>
          <p:nvPr/>
        </p:nvSpPr>
        <p:spPr>
          <a:xfrm rot="-1529327">
            <a:off x="9441040" y="4718725"/>
            <a:ext cx="4629417" cy="302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2422" lvl="1" indent="-196211">
              <a:lnSpc>
                <a:spcPts val="2544"/>
              </a:lnSpc>
              <a:buFont typeface="Arial"/>
              <a:buChar char="•"/>
            </a:pPr>
            <a:r>
              <a:rPr lang="en-US" sz="1817">
                <a:solidFill>
                  <a:srgbClr val="5E17EB"/>
                </a:solidFill>
                <a:latin typeface="Canva Sans Medium"/>
              </a:rPr>
              <a:t>Let’s press Start and play a bit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84379" y="7695085"/>
            <a:ext cx="4629417" cy="230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4"/>
              </a:lnSpc>
            </a:pPr>
            <a:r>
              <a:rPr lang="en-US" sz="1417">
                <a:solidFill>
                  <a:srgbClr val="5E17EB"/>
                </a:solidFill>
                <a:latin typeface="Canva Sans Medium"/>
              </a:rPr>
              <a:t>After Playing abit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78896" y="8335352"/>
            <a:ext cx="4629417" cy="256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24"/>
              </a:lnSpc>
            </a:pPr>
            <a:r>
              <a:rPr lang="en-US" sz="1517">
                <a:solidFill>
                  <a:srgbClr val="5E17EB"/>
                </a:solidFill>
                <a:latin typeface="Canva Sans"/>
              </a:rPr>
              <a:t>and finishing the match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9154" y="2899964"/>
            <a:ext cx="7982374" cy="420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2529">
                <a:solidFill>
                  <a:srgbClr val="000000"/>
                </a:solidFill>
                <a:latin typeface="Canva Sans Medium"/>
              </a:rPr>
              <a:t>Welcome to my Project Ladies and Gentlemen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6829" y="3968881"/>
            <a:ext cx="7205409" cy="5624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113" lvl="1" indent="-265056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000000"/>
                </a:solidFill>
                <a:latin typeface="Canva Sans Medium"/>
              </a:rPr>
              <a:t>My project is a a TicTacToe Game which we           used to play it in our childhood .</a:t>
            </a:r>
          </a:p>
          <a:p>
            <a:pPr>
              <a:lnSpc>
                <a:spcPts val="3437"/>
              </a:lnSpc>
            </a:pPr>
            <a:endParaRPr lang="en-US" sz="2455">
              <a:solidFill>
                <a:srgbClr val="000000"/>
              </a:solidFill>
              <a:latin typeface="Canva Sans Medium"/>
            </a:endParaRPr>
          </a:p>
          <a:p>
            <a:pPr marL="530113" lvl="1" indent="-265056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000000"/>
                </a:solidFill>
                <a:latin typeface="Canva Sans Medium"/>
              </a:rPr>
              <a:t>Sometimes We want to Play this Game but we unfortunately don’t  find a Partner to play with us!.</a:t>
            </a:r>
          </a:p>
          <a:p>
            <a:pPr>
              <a:lnSpc>
                <a:spcPts val="3437"/>
              </a:lnSpc>
            </a:pPr>
            <a:endParaRPr lang="en-US" sz="2455">
              <a:solidFill>
                <a:srgbClr val="000000"/>
              </a:solidFill>
              <a:latin typeface="Canva Sans Medium"/>
            </a:endParaRPr>
          </a:p>
          <a:p>
            <a:pPr marL="530113" lvl="1" indent="-265056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000000"/>
                </a:solidFill>
                <a:latin typeface="Canva Sans Medium"/>
              </a:rPr>
              <a:t> For this reason it comes the idea to develop this Game .</a:t>
            </a:r>
          </a:p>
          <a:p>
            <a:pPr>
              <a:lnSpc>
                <a:spcPts val="3437"/>
              </a:lnSpc>
            </a:pPr>
            <a:endParaRPr lang="en-US" sz="2455">
              <a:solidFill>
                <a:srgbClr val="000000"/>
              </a:solidFill>
              <a:latin typeface="Canva Sans Medium"/>
            </a:endParaRPr>
          </a:p>
          <a:p>
            <a:pPr marL="530113" lvl="1" indent="-265056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000000"/>
                </a:solidFill>
                <a:latin typeface="Canva Sans Medium"/>
              </a:rPr>
              <a:t>So that we develop a game which allow us to play with a Bot  .</a:t>
            </a:r>
          </a:p>
          <a:p>
            <a:pPr marL="530113" lvl="1" indent="-265056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000000"/>
                </a:solidFill>
                <a:latin typeface="Canva Sans Medium"/>
              </a:rPr>
              <a:t>Here is an OverView 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0083" y="395370"/>
            <a:ext cx="8281745" cy="1139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36"/>
              </a:lnSpc>
            </a:pPr>
            <a:r>
              <a:rPr lang="en-US" sz="6669" u="sng">
                <a:solidFill>
                  <a:srgbClr val="3CACAE"/>
                </a:solidFill>
                <a:latin typeface="Rig Solid Medium Fill"/>
              </a:rPr>
              <a:t>Conclusion: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697139"/>
            <a:ext cx="6640448" cy="50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061" lvl="1" indent="-319030">
              <a:lnSpc>
                <a:spcPts val="4137"/>
              </a:lnSpc>
              <a:buFont typeface="Arial"/>
              <a:buChar char="•"/>
            </a:pPr>
            <a:r>
              <a:rPr lang="en-US" sz="2955">
                <a:solidFill>
                  <a:srgbClr val="000000"/>
                </a:solidFill>
                <a:latin typeface="Canva Sans Bold"/>
              </a:rPr>
              <a:t>Project Achievement: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95154" y="2384073"/>
            <a:ext cx="10513888" cy="126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113" lvl="1" indent="-265057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000000"/>
                </a:solidFill>
                <a:latin typeface="Canva Sans Bold"/>
              </a:rPr>
              <a:t>The successful development of a fully functional Tic-Tac-Toe game with an intelligent computer opponent marks a significant Project Milestone.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807607"/>
            <a:ext cx="6640448" cy="50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7"/>
              </a:lnSpc>
            </a:pPr>
            <a:r>
              <a:rPr lang="en-US" sz="2955">
                <a:solidFill>
                  <a:srgbClr val="000000"/>
                </a:solidFill>
                <a:latin typeface="Canva Sans"/>
              </a:rPr>
              <a:t>2. </a:t>
            </a:r>
            <a:r>
              <a:rPr lang="en-US" sz="2955">
                <a:solidFill>
                  <a:srgbClr val="000000"/>
                </a:solidFill>
                <a:latin typeface="Canva Sans Bold"/>
              </a:rPr>
              <a:t>Adherence to Objectives 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95154" y="4493646"/>
            <a:ext cx="10513888" cy="126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113" lvl="1" indent="-265057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000000"/>
                </a:solidFill>
                <a:latin typeface="Canva Sans Bold"/>
              </a:rPr>
              <a:t>The project aligns with its initial objectives, delivering a classic game  with a modern twist and providing enjoyable gaming experience.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917179"/>
            <a:ext cx="6640448" cy="50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7"/>
              </a:lnSpc>
            </a:pPr>
            <a:r>
              <a:rPr lang="en-US" sz="2955">
                <a:solidFill>
                  <a:srgbClr val="000000"/>
                </a:solidFill>
                <a:latin typeface="Canva Sans"/>
              </a:rPr>
              <a:t>3. </a:t>
            </a:r>
            <a:r>
              <a:rPr lang="en-US" sz="2955">
                <a:solidFill>
                  <a:srgbClr val="000000"/>
                </a:solidFill>
                <a:latin typeface="Canva Sans Bold"/>
              </a:rPr>
              <a:t>Future Enhancements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95154" y="6604114"/>
            <a:ext cx="10513888" cy="1690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113" lvl="1" indent="-265057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000000"/>
                </a:solidFill>
                <a:latin typeface="Canva Sans Bold"/>
              </a:rPr>
              <a:t>While the project Achieves its Core goals, there’s potential for future enhancements, Additional features , improved graphics, or multiplayer functionality could be explored in subsequent iterations.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456272"/>
            <a:ext cx="6640448" cy="50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7"/>
              </a:lnSpc>
            </a:pPr>
            <a:r>
              <a:rPr lang="en-US" sz="2955">
                <a:solidFill>
                  <a:srgbClr val="000000"/>
                </a:solidFill>
                <a:latin typeface="Canva Sans"/>
              </a:rPr>
              <a:t>3. </a:t>
            </a:r>
            <a:r>
              <a:rPr lang="en-US" sz="2955">
                <a:solidFill>
                  <a:srgbClr val="000000"/>
                </a:solidFill>
                <a:latin typeface="Canva Sans Bold"/>
              </a:rPr>
              <a:t>Future Enhancements 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39540" y="1788256"/>
            <a:ext cx="7472246" cy="5453012"/>
          </a:xfrm>
          <a:custGeom>
            <a:avLst/>
            <a:gdLst/>
            <a:ahLst/>
            <a:cxnLst/>
            <a:rect l="l" t="t" r="r" b="b"/>
            <a:pathLst>
              <a:path w="7472246" h="5453012">
                <a:moveTo>
                  <a:pt x="0" y="0"/>
                </a:moveTo>
                <a:lnTo>
                  <a:pt x="7472246" y="0"/>
                </a:lnTo>
                <a:lnTo>
                  <a:pt x="7472246" y="5453012"/>
                </a:lnTo>
                <a:lnTo>
                  <a:pt x="0" y="5453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726860"/>
            <a:ext cx="9210572" cy="1660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7"/>
              </a:lnSpc>
            </a:pPr>
            <a:r>
              <a:rPr lang="en-US" sz="4769" u="sng">
                <a:solidFill>
                  <a:srgbClr val="3CACAE"/>
                </a:solidFill>
                <a:latin typeface="Rig Solid Medium Fill"/>
              </a:rPr>
              <a:t>Ressources That help to build the Game: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740304"/>
            <a:ext cx="6640448" cy="50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061" lvl="1" indent="-319030">
              <a:lnSpc>
                <a:spcPts val="4137"/>
              </a:lnSpc>
              <a:buFont typeface="Arial"/>
              <a:buChar char="•"/>
            </a:pPr>
            <a:r>
              <a:rPr lang="en-US" sz="2955" u="sng">
                <a:solidFill>
                  <a:srgbClr val="000000"/>
                </a:solidFill>
                <a:latin typeface="Canva Sans Bold"/>
                <a:hlinkClick r:id="rId4" tooltip="https://www.pygame.org/docs/"/>
              </a:rPr>
              <a:t>Pygame Official Documentation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13278" y="3394197"/>
            <a:ext cx="13486223" cy="1029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061" lvl="1" indent="-319030">
              <a:lnSpc>
                <a:spcPts val="4137"/>
              </a:lnSpc>
              <a:buFont typeface="Arial"/>
              <a:buChar char="•"/>
            </a:pPr>
            <a:r>
              <a:rPr lang="en-US" sz="2955">
                <a:solidFill>
                  <a:srgbClr val="000000"/>
                </a:solidFill>
                <a:latin typeface="Canva Sans"/>
              </a:rPr>
              <a:t>A comprehensive guide to the Pygame library, covering everything from installation to advanced features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4689" y="4637541"/>
            <a:ext cx="6640448" cy="50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7"/>
              </a:lnSpc>
            </a:pPr>
            <a:r>
              <a:rPr lang="en-US" sz="2955">
                <a:solidFill>
                  <a:srgbClr val="000000"/>
                </a:solidFill>
                <a:latin typeface="Canva Sans Bold"/>
              </a:rPr>
              <a:t>2. GeeksForGeeks.com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13278" y="5353050"/>
            <a:ext cx="14105603" cy="1029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061" lvl="1" indent="-319030">
              <a:lnSpc>
                <a:spcPts val="4137"/>
              </a:lnSpc>
              <a:buFont typeface="Arial"/>
              <a:buChar char="•"/>
            </a:pPr>
            <a:r>
              <a:rPr lang="en-US" sz="2955">
                <a:solidFill>
                  <a:srgbClr val="000000"/>
                </a:solidFill>
                <a:latin typeface="Canva Sans"/>
              </a:rPr>
              <a:t>I would lovely recommend it if you want to learn concepts AI algorithms such as Genetic Algorithm, Best First search, Minimax ....  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4689" y="6735309"/>
            <a:ext cx="6640448" cy="50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7"/>
              </a:lnSpc>
            </a:pPr>
            <a:r>
              <a:rPr lang="en-US" sz="2955">
                <a:solidFill>
                  <a:srgbClr val="000000"/>
                </a:solidFill>
                <a:latin typeface="Canva Sans Bold"/>
              </a:rPr>
              <a:t>3. LinkedIn Learning 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13278" y="7450818"/>
            <a:ext cx="14105603" cy="2077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061" lvl="1" indent="-319030">
              <a:lnSpc>
                <a:spcPts val="4137"/>
              </a:lnSpc>
              <a:buFont typeface="Arial"/>
              <a:buChar char="•"/>
            </a:pPr>
            <a:r>
              <a:rPr lang="en-US" sz="2955">
                <a:solidFill>
                  <a:srgbClr val="000000"/>
                </a:solidFill>
                <a:latin typeface="Canva Sans"/>
              </a:rPr>
              <a:t>If you can buy a membership and open account you will discover amany courses that can speed up and improve your career and skills , I also recommend it if you wanna advanced stuff about AI and how you can use those Algorithms for Implementation of your code...  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98559" y="2711032"/>
            <a:ext cx="5891802" cy="5989125"/>
          </a:xfrm>
          <a:custGeom>
            <a:avLst/>
            <a:gdLst/>
            <a:ahLst/>
            <a:cxnLst/>
            <a:rect l="l" t="t" r="r" b="b"/>
            <a:pathLst>
              <a:path w="5891802" h="5989125">
                <a:moveTo>
                  <a:pt x="0" y="0"/>
                </a:moveTo>
                <a:lnTo>
                  <a:pt x="5891801" y="0"/>
                </a:lnTo>
                <a:lnTo>
                  <a:pt x="5891801" y="5989125"/>
                </a:lnTo>
                <a:lnTo>
                  <a:pt x="0" y="5989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232150"/>
            <a:ext cx="7006379" cy="97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9"/>
              </a:lnSpc>
            </a:pPr>
            <a:r>
              <a:rPr lang="en-US" sz="5720">
                <a:solidFill>
                  <a:srgbClr val="3CACAE"/>
                </a:solidFill>
                <a:latin typeface="Rig Solid Medium Fill"/>
              </a:rPr>
              <a:t>Game Objectives: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146949"/>
            <a:ext cx="10869859" cy="1279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113" lvl="1" indent="-265056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000000"/>
                </a:solidFill>
                <a:latin typeface="Canva Sans Medium"/>
              </a:rPr>
              <a:t>Develop An engaging and user-friendly TicTacToe Game using PyGame package , so that the user can play the game comfortably and having fun with it 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924428"/>
            <a:ext cx="10869859" cy="126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113" lvl="1" indent="-265057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000000"/>
                </a:solidFill>
                <a:latin typeface="Canva Sans Bold"/>
              </a:rPr>
              <a:t>Implement a challenging computer opponent using the minimax algorithm , which help the Bot to perform the best move considering   the outcomes of each move.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395587"/>
            <a:ext cx="10869859" cy="126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113" lvl="1" indent="-265057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000000"/>
                </a:solidFill>
                <a:latin typeface="Canva Sans Bold"/>
              </a:rPr>
              <a:t>Providing a seamless gaming experience with clear user interface elements.</a:t>
            </a:r>
          </a:p>
          <a:p>
            <a:pPr>
              <a:lnSpc>
                <a:spcPts val="3437"/>
              </a:lnSpc>
            </a:pPr>
            <a:endParaRPr lang="en-US" sz="2455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7867174"/>
            <a:ext cx="10869859" cy="832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113" lvl="1" indent="-265057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000000"/>
                </a:solidFill>
                <a:latin typeface="Canva Sans Bold"/>
              </a:rPr>
              <a:t>Foster a sense of nostalgia  by combining a classic game with modern technology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86918" y="937917"/>
            <a:ext cx="6201082" cy="6201082"/>
          </a:xfrm>
          <a:custGeom>
            <a:avLst/>
            <a:gdLst/>
            <a:ahLst/>
            <a:cxnLst/>
            <a:rect l="l" t="t" r="r" b="b"/>
            <a:pathLst>
              <a:path w="6201082" h="6201082">
                <a:moveTo>
                  <a:pt x="0" y="0"/>
                </a:moveTo>
                <a:lnTo>
                  <a:pt x="6201082" y="0"/>
                </a:lnTo>
                <a:lnTo>
                  <a:pt x="6201082" y="6201082"/>
                </a:lnTo>
                <a:lnTo>
                  <a:pt x="0" y="6201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79397" y="904875"/>
            <a:ext cx="6367345" cy="2246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2"/>
              </a:lnSpc>
            </a:pPr>
            <a:r>
              <a:rPr lang="en-US" sz="6430" u="sng">
                <a:solidFill>
                  <a:srgbClr val="3CACAE"/>
                </a:solidFill>
                <a:latin typeface="Rig Solid Medium Fill"/>
              </a:rPr>
              <a:t>Project Description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881891"/>
            <a:ext cx="10869859" cy="126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113" lvl="1" indent="-265057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000000"/>
                </a:solidFill>
                <a:latin typeface="Canva Sans Bold"/>
              </a:rPr>
              <a:t>Our project focuses on creating an interactive Tic-Tac-Toe game using Pygame. Players can enjoy a classic game against a computer opponent that utilizes the minimax algorithm for intelligent moves.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876925"/>
            <a:ext cx="10869859" cy="2118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113" lvl="1" indent="-265057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000000"/>
                </a:solidFill>
                <a:latin typeface="Canva Sans Bold"/>
              </a:rPr>
              <a:t>he intuitive user interface ensures a seamless gaming experience, while the incorporation of Pygame allows for engaging visuals and interactions. This project not only delivers a game but aims to evoke a sense of nostalgia while embracing modern game development principles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18613" y="1028700"/>
            <a:ext cx="7040687" cy="8665461"/>
          </a:xfrm>
          <a:custGeom>
            <a:avLst/>
            <a:gdLst/>
            <a:ahLst/>
            <a:cxnLst/>
            <a:rect l="l" t="t" r="r" b="b"/>
            <a:pathLst>
              <a:path w="7040687" h="8665461">
                <a:moveTo>
                  <a:pt x="0" y="0"/>
                </a:moveTo>
                <a:lnTo>
                  <a:pt x="7040687" y="0"/>
                </a:lnTo>
                <a:lnTo>
                  <a:pt x="7040687" y="8665461"/>
                </a:lnTo>
                <a:lnTo>
                  <a:pt x="0" y="8665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04875"/>
            <a:ext cx="8315992" cy="351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36"/>
              </a:lnSpc>
            </a:pPr>
            <a:r>
              <a:rPr lang="en-US" sz="6669" u="sng">
                <a:solidFill>
                  <a:srgbClr val="3CACAE"/>
                </a:solidFill>
                <a:latin typeface="Rig Solid Medium Fill"/>
              </a:rPr>
              <a:t>Game</a:t>
            </a:r>
          </a:p>
          <a:p>
            <a:pPr>
              <a:lnSpc>
                <a:spcPts val="9336"/>
              </a:lnSpc>
            </a:pPr>
            <a:r>
              <a:rPr lang="en-US" sz="6669" u="sng">
                <a:solidFill>
                  <a:srgbClr val="3CACAE"/>
                </a:solidFill>
                <a:latin typeface="Rig Solid Medium Fill"/>
              </a:rPr>
              <a:t>Functionalities :</a:t>
            </a:r>
          </a:p>
          <a:p>
            <a:pPr>
              <a:lnSpc>
                <a:spcPts val="9336"/>
              </a:lnSpc>
            </a:pPr>
            <a:endParaRPr lang="en-US" sz="6669" u="sng">
              <a:solidFill>
                <a:srgbClr val="3CACAE"/>
              </a:solidFill>
              <a:latin typeface="Rig Solid Medium Fill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862841"/>
            <a:ext cx="8115300" cy="50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061" lvl="1" indent="-319030">
              <a:lnSpc>
                <a:spcPts val="4137"/>
              </a:lnSpc>
              <a:buFont typeface="Arial"/>
              <a:buChar char="•"/>
            </a:pPr>
            <a:r>
              <a:rPr lang="en-US" sz="2955">
                <a:solidFill>
                  <a:srgbClr val="000000"/>
                </a:solidFill>
                <a:latin typeface="Canva Sans Bold"/>
              </a:rPr>
              <a:t>Player Vs Computer Gameplay.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637541"/>
            <a:ext cx="10923570" cy="50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061" lvl="1" indent="-319030">
              <a:lnSpc>
                <a:spcPts val="4137"/>
              </a:lnSpc>
              <a:buFont typeface="Arial"/>
              <a:buChar char="•"/>
            </a:pPr>
            <a:r>
              <a:rPr lang="en-US" sz="2955">
                <a:solidFill>
                  <a:srgbClr val="000000"/>
                </a:solidFill>
                <a:latin typeface="Canva Sans Bold"/>
              </a:rPr>
              <a:t>Smart computer moves powered by MiniMax Algorithm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362575"/>
            <a:ext cx="10923570" cy="1029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061" lvl="1" indent="-319030">
              <a:lnSpc>
                <a:spcPts val="4137"/>
              </a:lnSpc>
              <a:buFont typeface="Arial"/>
              <a:buChar char="•"/>
            </a:pPr>
            <a:r>
              <a:rPr lang="en-US" sz="2955">
                <a:solidFill>
                  <a:srgbClr val="000000"/>
                </a:solidFill>
                <a:latin typeface="Canva Sans Bold"/>
              </a:rPr>
              <a:t>Start, New Match, and Home Buttons for intuitive navigation.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659109"/>
            <a:ext cx="10923570" cy="1029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061" lvl="1" indent="-319030">
              <a:lnSpc>
                <a:spcPts val="4137"/>
              </a:lnSpc>
              <a:buFont typeface="Arial"/>
              <a:buChar char="•"/>
            </a:pPr>
            <a:r>
              <a:rPr lang="en-US" sz="2955">
                <a:solidFill>
                  <a:srgbClr val="000000"/>
                </a:solidFill>
                <a:latin typeface="Canva Sans Bold"/>
              </a:rPr>
              <a:t>Score tracking to keep a record of player and computer Victories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955643"/>
            <a:ext cx="10923570" cy="1029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061" lvl="1" indent="-319030">
              <a:lnSpc>
                <a:spcPts val="4137"/>
              </a:lnSpc>
              <a:buFont typeface="Arial"/>
              <a:buChar char="•"/>
            </a:pPr>
            <a:r>
              <a:rPr lang="en-US" sz="2955">
                <a:solidFill>
                  <a:srgbClr val="000000"/>
                </a:solidFill>
                <a:latin typeface="Canva Sans Bold"/>
              </a:rPr>
              <a:t>Visual representation of the Game board for an immersive experience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27927" y="2441502"/>
            <a:ext cx="5760073" cy="5403996"/>
          </a:xfrm>
          <a:custGeom>
            <a:avLst/>
            <a:gdLst/>
            <a:ahLst/>
            <a:cxnLst/>
            <a:rect l="l" t="t" r="r" b="b"/>
            <a:pathLst>
              <a:path w="5760073" h="5403996">
                <a:moveTo>
                  <a:pt x="0" y="0"/>
                </a:moveTo>
                <a:lnTo>
                  <a:pt x="5760073" y="0"/>
                </a:lnTo>
                <a:lnTo>
                  <a:pt x="5760073" y="5403996"/>
                </a:lnTo>
                <a:lnTo>
                  <a:pt x="0" y="5403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48314" y="266624"/>
            <a:ext cx="5439228" cy="1139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36"/>
              </a:lnSpc>
            </a:pPr>
            <a:r>
              <a:rPr lang="en-US" sz="6669" u="sng">
                <a:solidFill>
                  <a:srgbClr val="3CACAE"/>
                </a:solidFill>
                <a:latin typeface="Rig Solid Medium Fill"/>
              </a:rPr>
              <a:t>Todo lIST: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7928" y="1606493"/>
            <a:ext cx="12119999" cy="50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061" lvl="1" indent="-319030">
              <a:lnSpc>
                <a:spcPts val="4137"/>
              </a:lnSpc>
              <a:buFont typeface="Arial"/>
              <a:buChar char="•"/>
            </a:pPr>
            <a:r>
              <a:rPr lang="en-US" sz="2955">
                <a:solidFill>
                  <a:srgbClr val="000000"/>
                </a:solidFill>
                <a:latin typeface="Canva Sans Bold"/>
              </a:rPr>
              <a:t>Graphical Interface: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322002"/>
            <a:ext cx="12176979" cy="222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4295" lvl="1" indent="-277148">
              <a:lnSpc>
                <a:spcPts val="3594"/>
              </a:lnSpc>
              <a:buFont typeface="Arial"/>
              <a:buChar char="•"/>
            </a:pPr>
            <a:r>
              <a:rPr lang="en-US" sz="2567">
                <a:solidFill>
                  <a:srgbClr val="000000"/>
                </a:solidFill>
                <a:latin typeface="Canva Sans Bold"/>
              </a:rPr>
              <a:t>Implement a visually appealing and user-friendly game interface.</a:t>
            </a:r>
          </a:p>
          <a:p>
            <a:pPr marL="554295" lvl="1" indent="-277148">
              <a:lnSpc>
                <a:spcPts val="3594"/>
              </a:lnSpc>
              <a:buFont typeface="Arial"/>
              <a:buChar char="•"/>
            </a:pPr>
            <a:r>
              <a:rPr lang="en-US" sz="2567">
                <a:solidFill>
                  <a:srgbClr val="000000"/>
                </a:solidFill>
                <a:latin typeface="Canva Sans Bold"/>
              </a:rPr>
              <a:t>Design clear and intuitive buttons for Start, New Match, and Home actions.</a:t>
            </a:r>
          </a:p>
          <a:p>
            <a:pPr marL="554295" lvl="1" indent="-277148">
              <a:lnSpc>
                <a:spcPts val="3594"/>
              </a:lnSpc>
              <a:buFont typeface="Arial"/>
              <a:buChar char="•"/>
            </a:pPr>
            <a:r>
              <a:rPr lang="en-US" sz="2567">
                <a:solidFill>
                  <a:srgbClr val="000000"/>
                </a:solidFill>
                <a:latin typeface="Canva Sans Bold"/>
              </a:rPr>
              <a:t>Ensure visual consistency throughout the game for a polished look</a:t>
            </a:r>
          </a:p>
          <a:p>
            <a:pPr>
              <a:lnSpc>
                <a:spcPts val="3594"/>
              </a:lnSpc>
            </a:pPr>
            <a:endParaRPr lang="en-US" sz="2567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7659" y="4261237"/>
            <a:ext cx="4243145" cy="50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7"/>
              </a:lnSpc>
            </a:pPr>
            <a:r>
              <a:rPr lang="en-US" sz="2955">
                <a:solidFill>
                  <a:srgbClr val="000000"/>
                </a:solidFill>
                <a:latin typeface="Canva Sans"/>
              </a:rPr>
              <a:t>2. </a:t>
            </a:r>
            <a:r>
              <a:rPr lang="en-US" sz="2955">
                <a:solidFill>
                  <a:srgbClr val="000000"/>
                </a:solidFill>
                <a:latin typeface="Canva Sans Bold"/>
              </a:rPr>
              <a:t>Minimax Algorithm: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990466"/>
            <a:ext cx="12176979" cy="198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9527" lvl="1" indent="-244763">
              <a:lnSpc>
                <a:spcPts val="3174"/>
              </a:lnSpc>
              <a:buFont typeface="Arial"/>
              <a:buChar char="•"/>
            </a:pPr>
            <a:r>
              <a:rPr lang="en-US" sz="2267">
                <a:solidFill>
                  <a:srgbClr val="000000"/>
                </a:solidFill>
                <a:latin typeface="Canva Sans Bold"/>
              </a:rPr>
              <a:t>Fine-tune the minimax algorithm to provide challenging and intelligent computer moves.</a:t>
            </a:r>
          </a:p>
          <a:p>
            <a:pPr marL="489527" lvl="1" indent="-244763">
              <a:lnSpc>
                <a:spcPts val="3174"/>
              </a:lnSpc>
              <a:buFont typeface="Arial"/>
              <a:buChar char="•"/>
            </a:pPr>
            <a:r>
              <a:rPr lang="en-US" sz="2267">
                <a:solidFill>
                  <a:srgbClr val="000000"/>
                </a:solidFill>
                <a:latin typeface="Canva Sans Bold"/>
              </a:rPr>
              <a:t>Conduct extensive testing to identify and address any potential edge cases.</a:t>
            </a:r>
          </a:p>
          <a:p>
            <a:pPr marL="489527" lvl="1" indent="-244763">
              <a:lnSpc>
                <a:spcPts val="3174"/>
              </a:lnSpc>
              <a:buFont typeface="Arial"/>
              <a:buChar char="•"/>
            </a:pPr>
            <a:r>
              <a:rPr lang="en-US" sz="2267">
                <a:solidFill>
                  <a:srgbClr val="000000"/>
                </a:solidFill>
                <a:latin typeface="Canva Sans Bold"/>
              </a:rPr>
              <a:t>Optimize the algorithm for smooth and efficient gameplay.</a:t>
            </a:r>
          </a:p>
          <a:p>
            <a:pPr>
              <a:lnSpc>
                <a:spcPts val="3174"/>
              </a:lnSpc>
            </a:pPr>
            <a:endParaRPr lang="en-US" sz="2267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47659" y="6914075"/>
            <a:ext cx="4243145" cy="50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7"/>
              </a:lnSpc>
            </a:pPr>
            <a:r>
              <a:rPr lang="en-US" sz="2955">
                <a:solidFill>
                  <a:srgbClr val="000000"/>
                </a:solidFill>
                <a:latin typeface="Canva Sans"/>
              </a:rPr>
              <a:t>3. </a:t>
            </a:r>
            <a:r>
              <a:rPr lang="en-US" sz="2955">
                <a:solidFill>
                  <a:srgbClr val="000000"/>
                </a:solidFill>
                <a:latin typeface="Canva Sans Bold"/>
              </a:rPr>
              <a:t>Visual Feedback: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639109"/>
            <a:ext cx="12176979" cy="2780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9527" lvl="1" indent="-244763">
              <a:lnSpc>
                <a:spcPts val="3174"/>
              </a:lnSpc>
              <a:buFont typeface="Arial"/>
              <a:buChar char="•"/>
            </a:pPr>
            <a:r>
              <a:rPr lang="en-US" sz="2267">
                <a:solidFill>
                  <a:srgbClr val="000000"/>
                </a:solidFill>
                <a:latin typeface="Canva Sans Bold"/>
              </a:rPr>
              <a:t>Enhance user experience by incorporating visual feedback for different game outcomes.</a:t>
            </a:r>
          </a:p>
          <a:p>
            <a:pPr marL="489527" lvl="1" indent="-244763">
              <a:lnSpc>
                <a:spcPts val="3174"/>
              </a:lnSpc>
              <a:buFont typeface="Arial"/>
              <a:buChar char="•"/>
            </a:pPr>
            <a:r>
              <a:rPr lang="en-US" sz="2267">
                <a:solidFill>
                  <a:srgbClr val="000000"/>
                </a:solidFill>
                <a:latin typeface="Canva Sans Bold"/>
              </a:rPr>
              <a:t>Implement animations or effects to highlight significant events, such as a winning move or a tie game.</a:t>
            </a:r>
          </a:p>
          <a:p>
            <a:pPr marL="489527" lvl="1" indent="-244763">
              <a:lnSpc>
                <a:spcPts val="3174"/>
              </a:lnSpc>
              <a:buFont typeface="Arial"/>
              <a:buChar char="•"/>
            </a:pPr>
            <a:r>
              <a:rPr lang="en-US" sz="2267">
                <a:solidFill>
                  <a:srgbClr val="000000"/>
                </a:solidFill>
                <a:latin typeface="Canva Sans Bold"/>
              </a:rPr>
              <a:t>Ensure that visual elements contribute to a dynamic and engaging gaming environment.</a:t>
            </a:r>
          </a:p>
          <a:p>
            <a:pPr>
              <a:lnSpc>
                <a:spcPts val="3174"/>
              </a:lnSpc>
            </a:pPr>
            <a:endParaRPr lang="en-US" sz="2267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94006" y="2575163"/>
            <a:ext cx="6263127" cy="6137864"/>
          </a:xfrm>
          <a:custGeom>
            <a:avLst/>
            <a:gdLst/>
            <a:ahLst/>
            <a:cxnLst/>
            <a:rect l="l" t="t" r="r" b="b"/>
            <a:pathLst>
              <a:path w="6263127" h="6137864">
                <a:moveTo>
                  <a:pt x="0" y="0"/>
                </a:moveTo>
                <a:lnTo>
                  <a:pt x="6263126" y="0"/>
                </a:lnTo>
                <a:lnTo>
                  <a:pt x="6263126" y="6137864"/>
                </a:lnTo>
                <a:lnTo>
                  <a:pt x="0" y="613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52682" y="396866"/>
            <a:ext cx="7391318" cy="1139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36"/>
              </a:lnSpc>
            </a:pPr>
            <a:r>
              <a:rPr lang="en-US" sz="6669" u="sng">
                <a:solidFill>
                  <a:srgbClr val="3CACAE"/>
                </a:solidFill>
                <a:latin typeface="Rig Solid Medium Fill"/>
              </a:rPr>
              <a:t>Not-To-do lIST: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697139"/>
            <a:ext cx="6229482" cy="50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061" lvl="1" indent="-319030">
              <a:lnSpc>
                <a:spcPts val="4137"/>
              </a:lnSpc>
              <a:buFont typeface="Arial"/>
              <a:buChar char="•"/>
            </a:pPr>
            <a:r>
              <a:rPr lang="en-US" sz="2955">
                <a:solidFill>
                  <a:srgbClr val="000000"/>
                </a:solidFill>
                <a:latin typeface="Canva Sans Bold"/>
              </a:rPr>
              <a:t>Multiplayer Functionality: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2682" y="2382577"/>
            <a:ext cx="9144000" cy="797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8524" lvl="1" indent="-254262">
              <a:lnSpc>
                <a:spcPts val="3297"/>
              </a:lnSpc>
              <a:buFont typeface="Arial"/>
              <a:buChar char="•"/>
            </a:pPr>
            <a:r>
              <a:rPr lang="en-US" sz="2355">
                <a:solidFill>
                  <a:srgbClr val="000000"/>
                </a:solidFill>
                <a:latin typeface="Canva Sans"/>
              </a:rPr>
              <a:t>While multiplayer functionality would be interesting, it falls outside the scope of the current 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52682" y="3580051"/>
            <a:ext cx="9144000" cy="797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8524" lvl="1" indent="-254262">
              <a:lnSpc>
                <a:spcPts val="3297"/>
              </a:lnSpc>
              <a:buFont typeface="Arial"/>
              <a:buChar char="•"/>
            </a:pPr>
            <a:r>
              <a:rPr lang="en-US" sz="2355">
                <a:solidFill>
                  <a:srgbClr val="000000"/>
                </a:solidFill>
                <a:latin typeface="Canva Sans"/>
              </a:rPr>
              <a:t>The focus is on creating a compelling single-player experience against an intelligent computer opponent.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539399"/>
            <a:ext cx="7496628" cy="50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7"/>
              </a:lnSpc>
            </a:pPr>
            <a:r>
              <a:rPr lang="en-US" sz="2955">
                <a:solidFill>
                  <a:srgbClr val="000000"/>
                </a:solidFill>
                <a:latin typeface="Canva Sans"/>
              </a:rPr>
              <a:t>2. </a:t>
            </a:r>
            <a:r>
              <a:rPr lang="en-US" sz="2955">
                <a:solidFill>
                  <a:srgbClr val="000000"/>
                </a:solidFill>
                <a:latin typeface="Canva Sans Bold"/>
              </a:rPr>
              <a:t>Advanced Graphics and Animations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2682" y="5226333"/>
            <a:ext cx="9144000" cy="797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8524" lvl="1" indent="-254262">
              <a:lnSpc>
                <a:spcPts val="3297"/>
              </a:lnSpc>
              <a:buFont typeface="Arial"/>
              <a:buChar char="•"/>
            </a:pPr>
            <a:r>
              <a:rPr lang="en-US" sz="2355">
                <a:solidFill>
                  <a:srgbClr val="000000"/>
                </a:solidFill>
                <a:latin typeface="Canva Sans"/>
              </a:rPr>
              <a:t>While visually appealing elements are essential, the project won't include advanced graphics or extensive animations.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52682" y="6204732"/>
            <a:ext cx="9144000" cy="797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8524" lvl="1" indent="-254262">
              <a:lnSpc>
                <a:spcPts val="3297"/>
              </a:lnSpc>
              <a:buFont typeface="Arial"/>
              <a:buChar char="•"/>
            </a:pPr>
            <a:r>
              <a:rPr lang="en-US" sz="2355">
                <a:solidFill>
                  <a:srgbClr val="000000"/>
                </a:solidFill>
                <a:latin typeface="Canva Sans"/>
              </a:rPr>
              <a:t>This decision is made to maintain a balance between aesthetics and project scope.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945006"/>
            <a:ext cx="7496628" cy="50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7"/>
              </a:lnSpc>
            </a:pPr>
            <a:r>
              <a:rPr lang="en-US" sz="2955">
                <a:solidFill>
                  <a:srgbClr val="000000"/>
                </a:solidFill>
                <a:latin typeface="Canva Sans"/>
              </a:rPr>
              <a:t>3. </a:t>
            </a:r>
            <a:r>
              <a:rPr lang="en-US" sz="2955">
                <a:solidFill>
                  <a:srgbClr val="000000"/>
                </a:solidFill>
                <a:latin typeface="Canva Sans Bold"/>
              </a:rPr>
              <a:t>Feature Creep 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52682" y="7631940"/>
            <a:ext cx="9144000" cy="38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8524" lvl="1" indent="-254262">
              <a:lnSpc>
                <a:spcPts val="3297"/>
              </a:lnSpc>
              <a:buFont typeface="Arial"/>
              <a:buChar char="•"/>
            </a:pPr>
            <a:r>
              <a:rPr lang="en-US" sz="2355">
                <a:solidFill>
                  <a:srgbClr val="000000"/>
                </a:solidFill>
                <a:latin typeface="Canva Sans"/>
              </a:rPr>
              <a:t>Avoid unnecessary additions that may lead to feature creep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2682" y="8419838"/>
            <a:ext cx="9144000" cy="797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8524" lvl="1" indent="-254262">
              <a:lnSpc>
                <a:spcPts val="3297"/>
              </a:lnSpc>
              <a:buFont typeface="Arial"/>
              <a:buChar char="•"/>
            </a:pPr>
            <a:r>
              <a:rPr lang="en-US" sz="2355">
                <a:solidFill>
                  <a:srgbClr val="000000"/>
                </a:solidFill>
                <a:latin typeface="Canva Sans"/>
              </a:rPr>
              <a:t>Stick to the defined objectives and functionalities to ensure a focused and achievable project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63828" y="2913354"/>
            <a:ext cx="6579789" cy="5969663"/>
          </a:xfrm>
          <a:custGeom>
            <a:avLst/>
            <a:gdLst/>
            <a:ahLst/>
            <a:cxnLst/>
            <a:rect l="l" t="t" r="r" b="b"/>
            <a:pathLst>
              <a:path w="6579789" h="5969663">
                <a:moveTo>
                  <a:pt x="0" y="0"/>
                </a:moveTo>
                <a:lnTo>
                  <a:pt x="6579789" y="0"/>
                </a:lnTo>
                <a:lnTo>
                  <a:pt x="6579789" y="5969663"/>
                </a:lnTo>
                <a:lnTo>
                  <a:pt x="0" y="59696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52682" y="396866"/>
            <a:ext cx="8281745" cy="1139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36"/>
              </a:lnSpc>
            </a:pPr>
            <a:r>
              <a:rPr lang="en-US" sz="6669" u="sng">
                <a:solidFill>
                  <a:srgbClr val="3CACAE"/>
                </a:solidFill>
                <a:latin typeface="Rig Solid Medium Fill"/>
              </a:rPr>
              <a:t>MSCW Priorities 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697139"/>
            <a:ext cx="6229482" cy="50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061" lvl="1" indent="-319030">
              <a:lnSpc>
                <a:spcPts val="4137"/>
              </a:lnSpc>
              <a:buFont typeface="Arial"/>
              <a:buChar char="•"/>
            </a:pPr>
            <a:r>
              <a:rPr lang="en-US" sz="2955">
                <a:solidFill>
                  <a:srgbClr val="000000"/>
                </a:solidFill>
                <a:latin typeface="Canva Sans Bold"/>
              </a:rPr>
              <a:t>Must Have 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2682" y="2374548"/>
            <a:ext cx="10411146" cy="46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882" lvl="1" indent="-297441">
              <a:lnSpc>
                <a:spcPts val="3857"/>
              </a:lnSpc>
              <a:buFont typeface="Arial"/>
              <a:buChar char="•"/>
            </a:pPr>
            <a:r>
              <a:rPr lang="en-US" sz="2755">
                <a:solidFill>
                  <a:srgbClr val="000000"/>
                </a:solidFill>
                <a:latin typeface="Canva Sans"/>
              </a:rPr>
              <a:t>Player vs. Computer gameplay for the core functionality.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52682" y="2976391"/>
            <a:ext cx="10411146" cy="46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882" lvl="1" indent="-297441">
              <a:lnSpc>
                <a:spcPts val="3857"/>
              </a:lnSpc>
              <a:buFont typeface="Arial"/>
              <a:buChar char="•"/>
            </a:pPr>
            <a:r>
              <a:rPr lang="en-US" sz="2755">
                <a:solidFill>
                  <a:srgbClr val="000000"/>
                </a:solidFill>
                <a:latin typeface="Canva Sans"/>
              </a:rPr>
              <a:t>Score tracking to monitor player and computer victories.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2678" y="3601730"/>
            <a:ext cx="6229482" cy="50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7"/>
              </a:lnSpc>
            </a:pPr>
            <a:r>
              <a:rPr lang="en-US" sz="2955">
                <a:solidFill>
                  <a:srgbClr val="000000"/>
                </a:solidFill>
                <a:latin typeface="Canva Sans"/>
              </a:rPr>
              <a:t>2.</a:t>
            </a:r>
            <a:r>
              <a:rPr lang="en-US" sz="2955">
                <a:solidFill>
                  <a:srgbClr val="000000"/>
                </a:solidFill>
                <a:latin typeface="Canva Sans Bold"/>
              </a:rPr>
              <a:t> Should Have: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2682" y="4279139"/>
            <a:ext cx="10411146" cy="94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882" lvl="1" indent="-297441">
              <a:lnSpc>
                <a:spcPts val="3857"/>
              </a:lnSpc>
              <a:buFont typeface="Arial"/>
              <a:buChar char="•"/>
            </a:pPr>
            <a:r>
              <a:rPr lang="en-US" sz="2755">
                <a:solidFill>
                  <a:srgbClr val="000000"/>
                </a:solidFill>
                <a:latin typeface="Canva Sans"/>
              </a:rPr>
              <a:t>Intelligent computer move using the minimax algorithm for a challenging opponent.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52682" y="5399778"/>
            <a:ext cx="10411146" cy="94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882" lvl="1" indent="-297441">
              <a:lnSpc>
                <a:spcPts val="3857"/>
              </a:lnSpc>
              <a:buFont typeface="Arial"/>
              <a:buChar char="•"/>
            </a:pPr>
            <a:r>
              <a:rPr lang="en-US" sz="2755">
                <a:solidFill>
                  <a:srgbClr val="000000"/>
                </a:solidFill>
                <a:latin typeface="Canva Sans"/>
              </a:rPr>
              <a:t>User-friendly interface with Start, New Match, and Home buttons.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2678" y="6373013"/>
            <a:ext cx="6229482" cy="50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7"/>
              </a:lnSpc>
            </a:pPr>
            <a:r>
              <a:rPr lang="en-US" sz="2955">
                <a:solidFill>
                  <a:srgbClr val="000000"/>
                </a:solidFill>
                <a:latin typeface="Canva Sans"/>
              </a:rPr>
              <a:t>3.</a:t>
            </a:r>
            <a:r>
              <a:rPr lang="en-US" sz="2955">
                <a:solidFill>
                  <a:srgbClr val="000000"/>
                </a:solidFill>
                <a:latin typeface="Canva Sans Bold"/>
              </a:rPr>
              <a:t> Could Have: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52682" y="7050422"/>
            <a:ext cx="10411146" cy="94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882" lvl="1" indent="-297441">
              <a:lnSpc>
                <a:spcPts val="3857"/>
              </a:lnSpc>
              <a:buFont typeface="Arial"/>
              <a:buChar char="•"/>
            </a:pPr>
            <a:r>
              <a:rPr lang="en-US" sz="2755">
                <a:solidFill>
                  <a:srgbClr val="000000"/>
                </a:solidFill>
                <a:latin typeface="Canva Sans"/>
              </a:rPr>
              <a:t>Enhanced graphical interface for an improved visual experience.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2678" y="8132960"/>
            <a:ext cx="6229482" cy="50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7"/>
              </a:lnSpc>
            </a:pPr>
            <a:r>
              <a:rPr lang="en-US" sz="2955">
                <a:solidFill>
                  <a:srgbClr val="000000"/>
                </a:solidFill>
                <a:latin typeface="Canva Sans"/>
              </a:rPr>
              <a:t>4. </a:t>
            </a:r>
            <a:r>
              <a:rPr lang="en-US" sz="2955">
                <a:solidFill>
                  <a:srgbClr val="000000"/>
                </a:solidFill>
                <a:latin typeface="Canva Sans Bold"/>
              </a:rPr>
              <a:t>Won’t Have: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52682" y="8781795"/>
            <a:ext cx="10411146" cy="94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882" lvl="1" indent="-297441">
              <a:lnSpc>
                <a:spcPts val="3857"/>
              </a:lnSpc>
              <a:buFont typeface="Arial"/>
              <a:buChar char="•"/>
            </a:pPr>
            <a:r>
              <a:rPr lang="en-US" sz="2755">
                <a:solidFill>
                  <a:srgbClr val="000000"/>
                </a:solidFill>
                <a:latin typeface="Canva Sans"/>
              </a:rPr>
              <a:t>Enhanced graphical interface for an improved visual experience.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79245" y="2159905"/>
            <a:ext cx="4566944" cy="5969862"/>
          </a:xfrm>
          <a:custGeom>
            <a:avLst/>
            <a:gdLst/>
            <a:ahLst/>
            <a:cxnLst/>
            <a:rect l="l" t="t" r="r" b="b"/>
            <a:pathLst>
              <a:path w="4566944" h="5969862">
                <a:moveTo>
                  <a:pt x="0" y="0"/>
                </a:moveTo>
                <a:lnTo>
                  <a:pt x="4566944" y="0"/>
                </a:lnTo>
                <a:lnTo>
                  <a:pt x="4566944" y="5969862"/>
                </a:lnTo>
                <a:lnTo>
                  <a:pt x="0" y="5969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52682" y="396866"/>
            <a:ext cx="8281745" cy="1139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36"/>
              </a:lnSpc>
            </a:pPr>
            <a:r>
              <a:rPr lang="en-US" sz="6669" u="sng">
                <a:solidFill>
                  <a:srgbClr val="3CACAE"/>
                </a:solidFill>
                <a:latin typeface="Rig Solid Medium Fill"/>
              </a:rPr>
              <a:t>tIMELINE :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697139"/>
            <a:ext cx="6640448" cy="50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061" lvl="1" indent="-319030">
              <a:lnSpc>
                <a:spcPts val="4137"/>
              </a:lnSpc>
              <a:buFont typeface="Arial"/>
              <a:buChar char="•"/>
            </a:pPr>
            <a:r>
              <a:rPr lang="en-US" sz="2955">
                <a:solidFill>
                  <a:srgbClr val="000000"/>
                </a:solidFill>
                <a:latin typeface="Canva Sans Bold"/>
              </a:rPr>
              <a:t>Design and Planning: Weeks 1-2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2682" y="2384073"/>
            <a:ext cx="10411146" cy="404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113" lvl="1" indent="-265057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000000"/>
                </a:solidFill>
                <a:latin typeface="Canva Sans"/>
              </a:rPr>
              <a:t>Define project requirements and outline game design.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52682" y="2839867"/>
            <a:ext cx="10411146" cy="404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113" lvl="1" indent="-265057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000000"/>
                </a:solidFill>
                <a:latin typeface="Canva Sans"/>
              </a:rPr>
              <a:t>Create wireframes and design the game's visual elements.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52682" y="3425201"/>
            <a:ext cx="10411146" cy="404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113" lvl="1" indent="-265057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000000"/>
                </a:solidFill>
                <a:latin typeface="Canva Sans"/>
              </a:rPr>
              <a:t>Create wireframes and design the game's visual elements.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001009"/>
            <a:ext cx="6640448" cy="50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7"/>
              </a:lnSpc>
            </a:pPr>
            <a:r>
              <a:rPr lang="en-US" sz="2955">
                <a:solidFill>
                  <a:srgbClr val="000000"/>
                </a:solidFill>
                <a:latin typeface="Canva Sans"/>
              </a:rPr>
              <a:t>2. </a:t>
            </a:r>
            <a:r>
              <a:rPr lang="en-US" sz="2955">
                <a:solidFill>
                  <a:srgbClr val="000000"/>
                </a:solidFill>
                <a:latin typeface="Canva Sans Bold"/>
              </a:rPr>
              <a:t>Implementation: Weeks 3-6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52682" y="4468868"/>
            <a:ext cx="13322157" cy="404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113" lvl="1" indent="-265057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000000"/>
                </a:solidFill>
                <a:latin typeface="Canva Sans"/>
              </a:rPr>
              <a:t>Develop the core gameplay mechanics, including player moves and basic game flow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52682" y="4922271"/>
            <a:ext cx="11438562" cy="832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113" lvl="1" indent="-265057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000000"/>
                </a:solidFill>
                <a:latin typeface="Canva Sans"/>
              </a:rPr>
              <a:t>Implement the minimax algorithm for intelligent computer moves.</a:t>
            </a:r>
          </a:p>
          <a:p>
            <a:pPr marL="530113" lvl="1" indent="-265057">
              <a:lnSpc>
                <a:spcPts val="3437"/>
              </a:lnSpc>
              <a:buFont typeface="Arial"/>
              <a:buChar char="•"/>
            </a:pPr>
            <a:endParaRPr lang="en-US" sz="2455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52682" y="5374254"/>
            <a:ext cx="10719371" cy="832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113" lvl="1" indent="-265057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000000"/>
                </a:solidFill>
                <a:latin typeface="Canva Sans"/>
              </a:rPr>
              <a:t>Integrate graphical elements and ensure a cohesive user interface.</a:t>
            </a:r>
          </a:p>
          <a:p>
            <a:pPr>
              <a:lnSpc>
                <a:spcPts val="3437"/>
              </a:lnSpc>
            </a:pPr>
            <a:endParaRPr lang="en-US" sz="2455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5926704"/>
            <a:ext cx="6880178" cy="50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7"/>
              </a:lnSpc>
            </a:pPr>
            <a:r>
              <a:rPr lang="en-US" sz="2955">
                <a:solidFill>
                  <a:srgbClr val="000000"/>
                </a:solidFill>
                <a:latin typeface="Canva Sans"/>
              </a:rPr>
              <a:t>3. </a:t>
            </a:r>
            <a:r>
              <a:rPr lang="en-US" sz="2955">
                <a:solidFill>
                  <a:srgbClr val="000000"/>
                </a:solidFill>
                <a:latin typeface="Canva Sans Bold"/>
              </a:rPr>
              <a:t>Testing and Debugging: Weeks 7-8 :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52682" y="6932272"/>
            <a:ext cx="13322157" cy="404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113" lvl="1" indent="-265057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000000"/>
                </a:solidFill>
                <a:latin typeface="Canva Sans"/>
              </a:rPr>
              <a:t>Gather feedback from playtesting to enhance user experience.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52682" y="6480288"/>
            <a:ext cx="13322157" cy="404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113" lvl="1" indent="-265057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000000"/>
                </a:solidFill>
                <a:latin typeface="Canva Sans"/>
              </a:rPr>
              <a:t>Conduct thorough testing to identify and resolve bugs or issues.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682" y="7384256"/>
            <a:ext cx="13322157" cy="404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113" lvl="1" indent="-265057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000000"/>
                </a:solidFill>
                <a:latin typeface="Canva Sans"/>
              </a:rPr>
              <a:t>Optimize performance and address any remaining glitches.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817190"/>
            <a:ext cx="9345976" cy="50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7"/>
              </a:lnSpc>
            </a:pPr>
            <a:r>
              <a:rPr lang="en-US" sz="2955">
                <a:solidFill>
                  <a:srgbClr val="000000"/>
                </a:solidFill>
                <a:latin typeface="Canva Sans"/>
              </a:rPr>
              <a:t>4. </a:t>
            </a:r>
            <a:r>
              <a:rPr lang="en-US" sz="2955">
                <a:solidFill>
                  <a:srgbClr val="000000"/>
                </a:solidFill>
                <a:latin typeface="Canva Sans Bold"/>
              </a:rPr>
              <a:t>Finalization and Documentation: Weeks 9-10 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52600" y="8370774"/>
            <a:ext cx="13322157" cy="404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113" lvl="1" indent="-265057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000000"/>
                </a:solidFill>
                <a:latin typeface="Canva Sans"/>
              </a:rPr>
              <a:t>Refine the game's visuals and implement any additional features.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52682" y="8822757"/>
            <a:ext cx="11746787" cy="404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113" lvl="1" indent="-265057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000000"/>
                </a:solidFill>
                <a:latin typeface="Canva Sans"/>
              </a:rPr>
              <a:t>Document the codebase, providing clear comments for future reference.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52682" y="9274741"/>
            <a:ext cx="13322157" cy="404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113" lvl="1" indent="-265057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000000"/>
                </a:solidFill>
                <a:latin typeface="Canva Sans"/>
              </a:rPr>
              <a:t>Prepare user documentation and finalize the project for delivery.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87109" y="1754289"/>
            <a:ext cx="8936417" cy="8578960"/>
          </a:xfrm>
          <a:custGeom>
            <a:avLst/>
            <a:gdLst/>
            <a:ahLst/>
            <a:cxnLst/>
            <a:rect l="l" t="t" r="r" b="b"/>
            <a:pathLst>
              <a:path w="8936417" h="8578960">
                <a:moveTo>
                  <a:pt x="0" y="0"/>
                </a:moveTo>
                <a:lnTo>
                  <a:pt x="8936417" y="0"/>
                </a:lnTo>
                <a:lnTo>
                  <a:pt x="8936417" y="8578960"/>
                </a:lnTo>
                <a:lnTo>
                  <a:pt x="0" y="8578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52682" y="396866"/>
            <a:ext cx="8281745" cy="1139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36"/>
              </a:lnSpc>
            </a:pPr>
            <a:r>
              <a:rPr lang="en-US" sz="6669" u="sng">
                <a:solidFill>
                  <a:srgbClr val="3CACAE"/>
                </a:solidFill>
                <a:latin typeface="Rig Solid Medium Fill"/>
              </a:rPr>
              <a:t>Challenges 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697139"/>
            <a:ext cx="6640448" cy="50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061" lvl="1" indent="-319030">
              <a:lnSpc>
                <a:spcPts val="4137"/>
              </a:lnSpc>
              <a:buFont typeface="Arial"/>
              <a:buChar char="•"/>
            </a:pPr>
            <a:r>
              <a:rPr lang="en-US" sz="2955">
                <a:solidFill>
                  <a:srgbClr val="000000"/>
                </a:solidFill>
                <a:latin typeface="Canva Sans Bold"/>
              </a:rPr>
              <a:t>MiniMax Algorithm Debugging: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95154" y="2384073"/>
            <a:ext cx="10513888" cy="832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113" lvl="1" indent="-265057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000000"/>
                </a:solidFill>
                <a:latin typeface="Canva Sans"/>
              </a:rPr>
              <a:t>Honestly By developping the game I found many issues and challenges especially With MiniMax as it is a decision Making Tree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95154" y="3398031"/>
            <a:ext cx="10513888" cy="1616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8524" lvl="1" indent="-254262">
              <a:lnSpc>
                <a:spcPts val="3297"/>
              </a:lnSpc>
              <a:buFont typeface="Arial"/>
              <a:buChar char="•"/>
            </a:pPr>
            <a:r>
              <a:rPr lang="en-US" sz="2355">
                <a:solidFill>
                  <a:srgbClr val="000000"/>
                </a:solidFill>
                <a:latin typeface="Canva Sans"/>
              </a:rPr>
              <a:t>Debugging MiniMax Algorithm was one of the hardest parts as we should provide a very logical game so to do that you may need to understand the way that MiniMax uses to look for shortest path to make the correct decision and make a valid moves ,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1172" y="5250190"/>
            <a:ext cx="6640448" cy="50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7"/>
              </a:lnSpc>
            </a:pPr>
            <a:r>
              <a:rPr lang="en-US" sz="2955">
                <a:solidFill>
                  <a:srgbClr val="000000"/>
                </a:solidFill>
                <a:latin typeface="Canva Sans"/>
              </a:rPr>
              <a:t>2. </a:t>
            </a:r>
            <a:r>
              <a:rPr lang="en-US" sz="2955">
                <a:solidFill>
                  <a:srgbClr val="000000"/>
                </a:solidFill>
                <a:latin typeface="Canva Sans Bold"/>
              </a:rPr>
              <a:t>Graphic Design for User Interface: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95154" y="5937124"/>
            <a:ext cx="10513888" cy="126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113" lvl="1" indent="-265057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000000"/>
                </a:solidFill>
                <a:latin typeface="Canva Sans"/>
              </a:rPr>
              <a:t>Graphics were also a bit complicated , as we should create UI-buttons, labels, and suitable colors to make the game User-Friendly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1172" y="7360658"/>
            <a:ext cx="6640448" cy="50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7"/>
              </a:lnSpc>
            </a:pPr>
            <a:r>
              <a:rPr lang="en-US" sz="2955">
                <a:solidFill>
                  <a:srgbClr val="000000"/>
                </a:solidFill>
                <a:latin typeface="Canva Sans"/>
              </a:rPr>
              <a:t>3. </a:t>
            </a:r>
            <a:r>
              <a:rPr lang="en-US" sz="2955">
                <a:solidFill>
                  <a:srgbClr val="000000"/>
                </a:solidFill>
                <a:latin typeface="Canva Sans Bold"/>
              </a:rPr>
              <a:t>User Experience Optimisation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95154" y="8047592"/>
            <a:ext cx="10513888" cy="832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113" lvl="1" indent="-265057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000000"/>
                </a:solidFill>
                <a:latin typeface="Canva Sans"/>
              </a:rPr>
              <a:t>Ensuring seamless and engaging experience involves optimizing visual feedback and animations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95154" y="9061551"/>
            <a:ext cx="10513888" cy="832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113" lvl="1" indent="-265057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000000"/>
                </a:solidFill>
                <a:latin typeface="Canva Sans"/>
              </a:rPr>
              <a:t>Stricking a balance between informative and non-intrusive visual elements require iterative design and testings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1102</Words>
  <Application>Microsoft Macintosh PowerPoint</Application>
  <PresentationFormat>Custom</PresentationFormat>
  <Paragraphs>104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Canva Sans Medium</vt:lpstr>
      <vt:lpstr>Arial</vt:lpstr>
      <vt:lpstr>Canva Sans Bold</vt:lpstr>
      <vt:lpstr>Canva Sans</vt:lpstr>
      <vt:lpstr>Calibri</vt:lpstr>
      <vt:lpstr>Rig Solid Medium Fill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project presentation</dc:title>
  <cp:lastModifiedBy>Otmane El Arch</cp:lastModifiedBy>
  <cp:revision>2</cp:revision>
  <dcterms:created xsi:type="dcterms:W3CDTF">2006-08-16T00:00:00Z</dcterms:created>
  <dcterms:modified xsi:type="dcterms:W3CDTF">2024-01-26T17:47:37Z</dcterms:modified>
  <dc:identifier>DAF67c90Y8U</dc:identifier>
</cp:coreProperties>
</file>